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59" r:id="rId5"/>
    <p:sldId id="258" r:id="rId6"/>
    <p:sldId id="275" r:id="rId7"/>
    <p:sldId id="263" r:id="rId8"/>
    <p:sldId id="270" r:id="rId9"/>
    <p:sldId id="271" r:id="rId10"/>
    <p:sldId id="272" r:id="rId11"/>
    <p:sldId id="266" r:id="rId12"/>
    <p:sldId id="260" r:id="rId13"/>
    <p:sldId id="267" r:id="rId14"/>
    <p:sldId id="268" r:id="rId15"/>
    <p:sldId id="264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6" autoAdjust="0"/>
    <p:restoredTop sz="94660"/>
  </p:normalViewPr>
  <p:slideViewPr>
    <p:cSldViewPr>
      <p:cViewPr varScale="1">
        <p:scale>
          <a:sx n="64" d="100"/>
          <a:sy n="64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BBC1-5677-BF48-9F70-F16A25EC6206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1994A-CBCD-F744-A730-A01150E5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The_Magic_Faraway_Tree</a:t>
            </a:r>
            <a:r>
              <a:rPr lang="en-US" dirty="0" smtClean="0"/>
              <a:t>_(novel)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www.genco.com</a:t>
            </a:r>
            <a:r>
              <a:rPr lang="en-US" dirty="0" smtClean="0"/>
              <a:t>/insights/how-the-internet-of-things-will-help-measure-carbon-emissions/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www.jasst.jp</a:t>
            </a:r>
            <a:r>
              <a:rPr lang="en-US" dirty="0" smtClean="0"/>
              <a:t>/archives/jasst09e/</a:t>
            </a:r>
            <a:r>
              <a:rPr lang="en-US" dirty="0" err="1" smtClean="0"/>
              <a:t>pdf</a:t>
            </a:r>
            <a:r>
              <a:rPr lang="en-US" dirty="0" smtClean="0"/>
              <a:t>/A1.pdf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logo from http://</a:t>
            </a:r>
            <a:r>
              <a:rPr lang="en-US" baseline="0" dirty="0" err="1" smtClean="0"/>
              <a:t>velocityagency.com</a:t>
            </a:r>
            <a:r>
              <a:rPr lang="en-US" baseline="0" dirty="0" smtClean="0"/>
              <a:t>/a-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-centric-world/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Interview from http://</a:t>
            </a:r>
            <a:r>
              <a:rPr lang="en-US" dirty="0" err="1" smtClean="0"/>
              <a:t>www.nytimes.com</a:t>
            </a:r>
            <a:r>
              <a:rPr lang="en-US" dirty="0" smtClean="0"/>
              <a:t>/2014/04/20/opinion/</a:t>
            </a:r>
            <a:r>
              <a:rPr lang="en-US" dirty="0" err="1" smtClean="0"/>
              <a:t>sunday</a:t>
            </a:r>
            <a:r>
              <a:rPr lang="en-US" dirty="0" smtClean="0"/>
              <a:t>/friedman-how-to-get-a-job-at-google-part-2.html?_r=0</a:t>
            </a:r>
          </a:p>
          <a:p>
            <a:r>
              <a:rPr lang="en-US" dirty="0" smtClean="0"/>
              <a:t>Image from http://</a:t>
            </a:r>
            <a:r>
              <a:rPr lang="en-US" dirty="0" err="1" smtClean="0"/>
              <a:t>www.pricenfees.com</a:t>
            </a:r>
            <a:r>
              <a:rPr lang="en-US" dirty="0" smtClean="0"/>
              <a:t>/</a:t>
            </a:r>
            <a:r>
              <a:rPr lang="en-US" dirty="0" err="1" smtClean="0"/>
              <a:t>google</a:t>
            </a:r>
            <a:r>
              <a:rPr lang="en-US" dirty="0" smtClean="0"/>
              <a:t>-doodle-wishes-</a:t>
            </a:r>
            <a:r>
              <a:rPr lang="en-US" dirty="0" err="1" smtClean="0"/>
              <a:t>eadweard</a:t>
            </a:r>
            <a:r>
              <a:rPr lang="en-US" dirty="0" smtClean="0"/>
              <a:t>-j-</a:t>
            </a:r>
            <a:r>
              <a:rPr lang="en-US" dirty="0" err="1" smtClean="0"/>
              <a:t>muybridge</a:t>
            </a:r>
            <a:r>
              <a:rPr lang="en-US" dirty="0" smtClean="0"/>
              <a:t>-through-</a:t>
            </a:r>
            <a:r>
              <a:rPr lang="en-US" dirty="0" err="1" smtClean="0"/>
              <a:t>horses.html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www.joeaaronsellers.com</a:t>
            </a:r>
            <a:r>
              <a:rPr lang="en-US" baseline="0" dirty="0" smtClean="0"/>
              <a:t>/games/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Theory_of_the_firm</a:t>
            </a:r>
            <a:endParaRPr lang="en-US" dirty="0" smtClean="0"/>
          </a:p>
          <a:p>
            <a:r>
              <a:rPr lang="en-US" dirty="0" smtClean="0"/>
              <a:t>Image from http://</a:t>
            </a:r>
            <a:r>
              <a:rPr lang="en-US" dirty="0" err="1" smtClean="0"/>
              <a:t>assistantvillageidiot.blogspot.com</a:t>
            </a:r>
            <a:r>
              <a:rPr lang="en-US" dirty="0" smtClean="0"/>
              <a:t>/2012_04_01_archive.html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www.monstermache.net</a:t>
            </a:r>
            <a:r>
              <a:rPr lang="en-US" dirty="0" smtClean="0"/>
              <a:t>/2011/02/valve-</a:t>
            </a:r>
            <a:r>
              <a:rPr lang="en-US" dirty="0" err="1" smtClean="0"/>
              <a:t>software.html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some of Mike </a:t>
            </a:r>
            <a:r>
              <a:rPr lang="en-US" dirty="0" err="1" smtClean="0"/>
              <a:t>Cotmeyer’s</a:t>
            </a:r>
            <a:r>
              <a:rPr lang="en-US" dirty="0" smtClean="0"/>
              <a:t> main</a:t>
            </a:r>
            <a:r>
              <a:rPr lang="en-US" baseline="0" dirty="0" smtClean="0"/>
              <a:t> ideas, from http://</a:t>
            </a:r>
            <a:r>
              <a:rPr lang="en-US" baseline="0" dirty="0" err="1" smtClean="0"/>
              <a:t>www.stickyminds.com</a:t>
            </a:r>
            <a:r>
              <a:rPr lang="en-US" baseline="0" dirty="0" smtClean="0"/>
              <a:t>/interview/why-agile-fails-large-enterprises-and-what-do-about-it-interview-mike-cottmeyer.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 of the way organizations progress, from http://</a:t>
            </a:r>
            <a:r>
              <a:rPr lang="en-US" baseline="0" dirty="0" err="1" smtClean="0"/>
              <a:t>www.leadingagile.com</a:t>
            </a:r>
            <a:r>
              <a:rPr lang="en-US" baseline="0" dirty="0" smtClean="0"/>
              <a:t>/2014/07/agile-failing-large-enterprises-can/.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of Mike from </a:t>
            </a:r>
            <a:r>
              <a:rPr lang="en-US" dirty="0" err="1" smtClean="0"/>
              <a:t>javascript:void</a:t>
            </a:r>
            <a:r>
              <a:rPr lang="en-US" dirty="0" smtClean="0"/>
              <a:t>(0)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1994A-CBCD-F744-A730-A01150E535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88F1-A269-4F65-808C-4E7D94BF7C67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BB4C-2F0F-4883-B83C-C5FA9C2BB9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5BB4C-2F0F-4883-B83C-C5FA9C2BB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masutra.com/view/feature/3408/the_cabal_valves_design_process_.ph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947312"/>
            <a:ext cx="3733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Trends – Consider Google and Valve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837" y="3962400"/>
            <a:ext cx="4343400" cy="1295400"/>
          </a:xfrm>
        </p:spPr>
        <p:txBody>
          <a:bodyPr/>
          <a:lstStyle/>
          <a:p>
            <a:r>
              <a:rPr lang="en-US" dirty="0" smtClean="0"/>
              <a:t>Welcome to the Land of Do-As-You-Please</a:t>
            </a:r>
            <a:endParaRPr lang="en-US" dirty="0"/>
          </a:p>
        </p:txBody>
      </p:sp>
      <p:pic>
        <p:nvPicPr>
          <p:cNvPr id="1026" name="Picture 2" descr="http://upload.wikimedia.org/wikipedia/en/8/85/The_Magic_Faraway_Tree_1st_e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95800" cy="66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49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managers fare at Google?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rom the </a:t>
            </a:r>
            <a:r>
              <a:rPr lang="en-US" i="1" dirty="0" smtClean="0"/>
              <a:t>HBR</a:t>
            </a:r>
            <a:r>
              <a:rPr lang="en-US" dirty="0" smtClean="0"/>
              <a:t> article you read, Google’s own studies showed that a good manager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a good coach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Empowers </a:t>
            </a:r>
            <a:r>
              <a:rPr lang="en-US" dirty="0"/>
              <a:t>the team and does not </a:t>
            </a:r>
            <a:r>
              <a:rPr lang="en-US" dirty="0" smtClean="0"/>
              <a:t>micromanage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Expresses </a:t>
            </a:r>
            <a:r>
              <a:rPr lang="en-US" dirty="0"/>
              <a:t>interest in and concern for team members’ success and personal well-being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productive and results-oriented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a good communicator—listens and shares </a:t>
            </a:r>
            <a:r>
              <a:rPr lang="en-US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Helps </a:t>
            </a:r>
            <a:r>
              <a:rPr lang="en-US" dirty="0"/>
              <a:t>with career development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 </a:t>
            </a:r>
            <a:r>
              <a:rPr lang="en-US" dirty="0"/>
              <a:t>a clear vision and strategy for the </a:t>
            </a:r>
            <a:r>
              <a:rPr lang="en-US" dirty="0" smtClean="0"/>
              <a:t>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 </a:t>
            </a:r>
            <a:r>
              <a:rPr lang="en-US" dirty="0"/>
              <a:t>key technical skills that help him or her advise the team</a:t>
            </a:r>
          </a:p>
        </p:txBody>
      </p:sp>
    </p:spTree>
    <p:extLst>
      <p:ext uri="{BB962C8B-B14F-4D97-AF65-F5344CB8AC3E}">
        <p14:creationId xmlns:p14="http://schemas.microsoft.com/office/powerpoint/2010/main" val="311323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Video Game Companies?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 </a:t>
            </a:r>
            <a:r>
              <a:rPr lang="en-US" sz="2800" dirty="0" smtClean="0">
                <a:effectLst/>
              </a:rPr>
              <a:t>A Survey on a State of the Practice in Video Game Development – 2010 survey of Australian video game developers</a:t>
            </a:r>
          </a:p>
          <a:p>
            <a:pPr lvl="1"/>
            <a:r>
              <a:rPr lang="en-US" sz="2400" dirty="0" smtClean="0"/>
              <a:t>Scrum is most popular</a:t>
            </a:r>
          </a:p>
          <a:p>
            <a:pPr lvl="1"/>
            <a:r>
              <a:rPr lang="en-US" sz="2400" dirty="0" smtClean="0"/>
              <a:t>“Traditional Methods” not used at any studio, all are agile</a:t>
            </a:r>
          </a:p>
          <a:p>
            <a:pPr lvl="1"/>
            <a:r>
              <a:rPr lang="en-US" sz="2400" dirty="0" smtClean="0"/>
              <a:t>75% used version control</a:t>
            </a:r>
          </a:p>
          <a:p>
            <a:pPr lvl="1"/>
            <a:r>
              <a:rPr lang="en-US" sz="2400" dirty="0" smtClean="0"/>
              <a:t>35% used automated testing</a:t>
            </a:r>
          </a:p>
          <a:p>
            <a:pPr lvl="1"/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downloa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4800600"/>
            <a:ext cx="5619750" cy="20764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0" y="3505200"/>
            <a:ext cx="3505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characteristics of </a:t>
            </a:r>
            <a:br>
              <a:rPr lang="en-US" dirty="0" smtClean="0"/>
            </a:br>
            <a:r>
              <a:rPr lang="en-US" dirty="0" smtClean="0"/>
              <a:t>Valve and Its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terms of “theories of the firm”:</a:t>
            </a:r>
          </a:p>
          <a:p>
            <a:pPr lvl="1"/>
            <a:r>
              <a:rPr lang="en-US" sz="2400" dirty="0" smtClean="0"/>
              <a:t>Existence – to build games – fun</a:t>
            </a:r>
          </a:p>
          <a:p>
            <a:pPr lvl="2"/>
            <a:r>
              <a:rPr lang="en-US" sz="2000" dirty="0" smtClean="0"/>
              <a:t>Thus it should be purposeful and fun</a:t>
            </a:r>
          </a:p>
          <a:p>
            <a:pPr lvl="1"/>
            <a:r>
              <a:rPr lang="en-US" sz="2400" dirty="0" smtClean="0"/>
              <a:t>Boundaries - open</a:t>
            </a:r>
          </a:p>
          <a:p>
            <a:pPr lvl="1"/>
            <a:r>
              <a:rPr lang="en-US" sz="2400" dirty="0" smtClean="0"/>
              <a:t>Organization - flat</a:t>
            </a:r>
          </a:p>
          <a:p>
            <a:pPr lvl="1"/>
            <a:r>
              <a:rPr lang="en-US" sz="2400" dirty="0" smtClean="0"/>
              <a:t>Heterogeneity of actions / performances they do</a:t>
            </a:r>
          </a:p>
          <a:p>
            <a:pPr lvl="2"/>
            <a:r>
              <a:rPr lang="en-US" sz="2000" dirty="0" smtClean="0"/>
              <a:t>Hiring and compensating the right people</a:t>
            </a:r>
          </a:p>
          <a:p>
            <a:pPr lvl="1"/>
            <a:r>
              <a:rPr lang="en-US" sz="2400" dirty="0" smtClean="0"/>
              <a:t>Evidence – tests for these actions</a:t>
            </a:r>
          </a:p>
          <a:p>
            <a:pPr lvl="2"/>
            <a:r>
              <a:rPr lang="en-US" sz="2000" dirty="0" smtClean="0"/>
              <a:t>Group decisions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76400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9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to Valve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“Cabals”</a:t>
            </a:r>
          </a:p>
          <a:p>
            <a:pPr lvl="1"/>
            <a:r>
              <a:rPr lang="en-US" dirty="0"/>
              <a:t>See </a:t>
            </a:r>
            <a:r>
              <a:rPr lang="en-US" dirty="0" smtClean="0"/>
              <a:t>Ken Birdwell’s story of designing Half-Life: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://www.gamasutra.com/view/feature/3408/the_cabal_valves_design_process_.</a:t>
            </a:r>
            <a:r>
              <a:rPr lang="en-US" dirty="0" smtClean="0">
                <a:hlinkClick r:id="rId2"/>
              </a:rPr>
              <a:t>php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Cross-section of the company</a:t>
            </a:r>
          </a:p>
          <a:p>
            <a:pPr lvl="1"/>
            <a:r>
              <a:rPr lang="en-US" dirty="0" smtClean="0"/>
              <a:t>Brainstormed and made decisions</a:t>
            </a:r>
          </a:p>
          <a:p>
            <a:pPr lvl="1"/>
            <a:r>
              <a:rPr lang="en-US" dirty="0" smtClean="0"/>
              <a:t>Needed enough people, including temporary non-contributors</a:t>
            </a:r>
          </a:p>
          <a:p>
            <a:pPr lvl="1"/>
            <a:r>
              <a:rPr lang="en-US" dirty="0" smtClean="0"/>
              <a:t>Tried to suppress egos</a:t>
            </a:r>
            <a:endParaRPr lang="en-US" dirty="0"/>
          </a:p>
          <a:p>
            <a:pPr lvl="1"/>
            <a:r>
              <a:rPr lang="en-US" dirty="0" smtClean="0"/>
              <a:t>Created a written group design</a:t>
            </a:r>
          </a:p>
          <a:p>
            <a:pPr lvl="2"/>
            <a:r>
              <a:rPr lang="en-US" dirty="0" smtClean="0"/>
              <a:t>Explained what things were for</a:t>
            </a:r>
          </a:p>
          <a:p>
            <a:pPr lvl="1"/>
            <a:r>
              <a:rPr lang="en-US" dirty="0" smtClean="0"/>
              <a:t>Did user play-testing as soon as possible</a:t>
            </a:r>
          </a:p>
          <a:p>
            <a:pPr lvl="2"/>
            <a:r>
              <a:rPr lang="en-US" dirty="0" smtClean="0"/>
              <a:t>Two hours = 100 fixes to do</a:t>
            </a:r>
          </a:p>
          <a:p>
            <a:pPr lvl="1"/>
            <a:r>
              <a:rPr lang="en-US" dirty="0" smtClean="0"/>
              <a:t>Got everyone involved</a:t>
            </a:r>
          </a:p>
          <a:p>
            <a:pPr lvl="2"/>
            <a:r>
              <a:rPr lang="en-US" dirty="0" smtClean="0"/>
              <a:t>Still relied on individual initiative</a:t>
            </a:r>
          </a:p>
          <a:p>
            <a:pPr lvl="1"/>
            <a:r>
              <a:rPr lang="en-US" dirty="0" smtClean="0"/>
              <a:t>Need people who are good subordinates, too</a:t>
            </a:r>
          </a:p>
        </p:txBody>
      </p:sp>
    </p:spTree>
    <p:extLst>
      <p:ext uri="{BB962C8B-B14F-4D97-AF65-F5344CB8AC3E}">
        <p14:creationId xmlns:p14="http://schemas.microsoft.com/office/powerpoint/2010/main" val="194773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Valve’s Cabal “Tip Sheet”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Include an expert from every functional area (programming, art, and so on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Write down everything.</a:t>
            </a:r>
          </a:p>
          <a:p>
            <a:r>
              <a:rPr lang="en-US" sz="2800" dirty="0" smtClean="0"/>
              <a:t>Not all ideas are good.</a:t>
            </a:r>
          </a:p>
          <a:p>
            <a:r>
              <a:rPr lang="en-US" sz="2800" dirty="0"/>
              <a:t>Only plan for technical things that either already work, or that you’re sure will work within a reasonable time before play </a:t>
            </a:r>
            <a:r>
              <a:rPr lang="en-US" sz="2800" dirty="0" smtClean="0"/>
              <a:t>testing.</a:t>
            </a:r>
          </a:p>
          <a:p>
            <a:r>
              <a:rPr lang="en-US" sz="2800" dirty="0"/>
              <a:t>Avoid all one-shot technical elements.</a:t>
            </a:r>
          </a:p>
        </p:txBody>
      </p:sp>
    </p:spTree>
    <p:extLst>
      <p:ext uri="{BB962C8B-B14F-4D97-AF65-F5344CB8AC3E}">
        <p14:creationId xmlns:p14="http://schemas.microsoft.com/office/powerpoint/2010/main" val="10008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to Valve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“Stack Ranking”</a:t>
            </a:r>
          </a:p>
          <a:p>
            <a:pPr lvl="1"/>
            <a:r>
              <a:rPr lang="en-US" dirty="0" smtClean="0"/>
              <a:t>Peer review process</a:t>
            </a:r>
          </a:p>
          <a:p>
            <a:pPr lvl="1"/>
            <a:r>
              <a:rPr lang="en-US" dirty="0" smtClean="0"/>
              <a:t>Compare with peers</a:t>
            </a:r>
          </a:p>
          <a:p>
            <a:pPr lvl="1"/>
            <a:r>
              <a:rPr lang="en-US" dirty="0" smtClean="0"/>
              <a:t>Determines compensation</a:t>
            </a:r>
          </a:p>
          <a:p>
            <a:pPr lvl="1"/>
            <a:r>
              <a:rPr lang="en-US" dirty="0" smtClean="0"/>
              <a:t>Expected behavior:</a:t>
            </a:r>
          </a:p>
          <a:p>
            <a:pPr lvl="2"/>
            <a:r>
              <a:rPr lang="en-US" dirty="0" smtClean="0"/>
              <a:t>Come up with a bright idea</a:t>
            </a:r>
          </a:p>
          <a:p>
            <a:pPr lvl="2"/>
            <a:r>
              <a:rPr lang="en-US" dirty="0" smtClean="0"/>
              <a:t>Tell a coworker about it</a:t>
            </a:r>
          </a:p>
          <a:p>
            <a:pPr lvl="2"/>
            <a:r>
              <a:rPr lang="en-US" dirty="0" smtClean="0"/>
              <a:t>Work on it together</a:t>
            </a:r>
          </a:p>
          <a:p>
            <a:pPr lvl="2"/>
            <a:r>
              <a:rPr lang="en-US" dirty="0" smtClean="0"/>
              <a:t>Ship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3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- How people are 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Skill level / technical ability</a:t>
            </a:r>
          </a:p>
          <a:p>
            <a:r>
              <a:rPr lang="en-US" sz="2800" dirty="0" smtClean="0"/>
              <a:t>Productivity / output</a:t>
            </a:r>
          </a:p>
          <a:p>
            <a:r>
              <a:rPr lang="en-US" sz="2800" dirty="0" smtClean="0"/>
              <a:t>Group contribution</a:t>
            </a:r>
          </a:p>
          <a:p>
            <a:r>
              <a:rPr lang="en-US" sz="2800" dirty="0" smtClean="0"/>
              <a:t>Product contribution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3600"/>
            <a:ext cx="30861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The Valve lobby, with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end goal “startup,” not “agile”?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Mike </a:t>
            </a:r>
            <a:r>
              <a:rPr lang="en-US" sz="2800" dirty="0" err="1" smtClean="0"/>
              <a:t>Cottmeyer</a:t>
            </a:r>
            <a:r>
              <a:rPr lang="en-US" sz="2800" dirty="0" smtClean="0"/>
              <a:t> thinks the path from “Old school” through “Agile” looks like this: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54629"/>
            <a:ext cx="4910304" cy="4746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470400"/>
            <a:ext cx="2082800" cy="2082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67400" y="1676400"/>
            <a:ext cx="32004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Everyone tries to predict trends driving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IoT</a:t>
            </a:r>
            <a:r>
              <a:rPr lang="en-US" sz="2800" dirty="0" smtClean="0"/>
              <a:t> (Internet of Things) – thing-smart integration will lead to collection hubs and centralized “Brains”</a:t>
            </a:r>
          </a:p>
          <a:p>
            <a:r>
              <a:rPr lang="en-US" sz="2800" dirty="0" smtClean="0"/>
              <a:t>Business people may become software developers.  (Driven by analytics?)</a:t>
            </a:r>
          </a:p>
          <a:p>
            <a:r>
              <a:rPr lang="en-US" sz="2800" dirty="0" smtClean="0"/>
              <a:t>More intelligent apps (think Watson) and software-defined apps (“Open world”)</a:t>
            </a:r>
          </a:p>
          <a:p>
            <a:r>
              <a:rPr lang="en-US" sz="2800" dirty="0" smtClean="0"/>
              <a:t>Virtualized everything (all in the cloud)?</a:t>
            </a:r>
          </a:p>
          <a:p>
            <a:r>
              <a:rPr lang="en-US" sz="2800" dirty="0" smtClean="0"/>
              <a:t>“Software development” becomes </a:t>
            </a:r>
            <a:br>
              <a:rPr lang="en-US" sz="2800" dirty="0" smtClean="0"/>
            </a:br>
            <a:r>
              <a:rPr lang="en-US" sz="2800" dirty="0" smtClean="0"/>
              <a:t>                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827" y="4114800"/>
            <a:ext cx="2300224" cy="203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844" y="5334000"/>
            <a:ext cx="12869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blurred</a:t>
            </a:r>
            <a:endParaRPr lang="en-U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67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 Pressman’s 2009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“Soft trends”:</a:t>
            </a:r>
          </a:p>
          <a:p>
            <a:r>
              <a:rPr lang="en-US" dirty="0" smtClean="0"/>
              <a:t>Connectivity and collaboration</a:t>
            </a:r>
          </a:p>
          <a:p>
            <a:r>
              <a:rPr lang="en-US" dirty="0" smtClean="0"/>
              <a:t>Globalization</a:t>
            </a:r>
          </a:p>
          <a:p>
            <a:r>
              <a:rPr lang="en-US" dirty="0" smtClean="0"/>
              <a:t>An aging population = people leaving the field</a:t>
            </a:r>
          </a:p>
          <a:p>
            <a:r>
              <a:rPr lang="en-US" dirty="0" smtClean="0"/>
              <a:t>Consumer spending in emerging economies</a:t>
            </a:r>
          </a:p>
          <a:p>
            <a:pPr lvl="1"/>
            <a:r>
              <a:rPr lang="en-US" dirty="0" smtClean="0"/>
              <a:t>They’ll buy things with a software component</a:t>
            </a:r>
          </a:p>
          <a:p>
            <a:r>
              <a:rPr lang="en-US" dirty="0" smtClean="0"/>
              <a:t>Software teams will grow in size, projects in complexity</a:t>
            </a:r>
          </a:p>
          <a:p>
            <a:pPr lvl="1"/>
            <a:r>
              <a:rPr lang="en-US" dirty="0" smtClean="0"/>
              <a:t>Team interfaces become pivotal to success</a:t>
            </a:r>
          </a:p>
          <a:p>
            <a:r>
              <a:rPr lang="en-US" dirty="0" smtClean="0"/>
              <a:t>As systems become more open – What’s a team?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Trying to characterize a process at a particular company is extremely dicey.</a:t>
            </a:r>
          </a:p>
          <a:p>
            <a:r>
              <a:rPr lang="en-US" dirty="0" smtClean="0"/>
              <a:t>Companies have hundreds and thousands of employees.</a:t>
            </a:r>
          </a:p>
          <a:p>
            <a:r>
              <a:rPr lang="en-US" dirty="0" smtClean="0"/>
              <a:t>Management can do some things to set the culture.  But usually the primary determinant of the culture is people you interact with every day.</a:t>
            </a:r>
          </a:p>
          <a:p>
            <a:r>
              <a:rPr lang="en-US" dirty="0" smtClean="0"/>
              <a:t>Also people like different things.</a:t>
            </a:r>
          </a:p>
          <a:p>
            <a:r>
              <a:rPr lang="en-US" dirty="0" smtClean="0"/>
              <a:t>Also, different companies are shaped by very different forces.</a:t>
            </a:r>
          </a:p>
          <a:p>
            <a:r>
              <a:rPr lang="en-US" dirty="0" smtClean="0"/>
              <a:t>E.g., Yesterday – “Every group you join will be different, and will change with each new project.”</a:t>
            </a:r>
          </a:p>
        </p:txBody>
      </p:sp>
    </p:spTree>
    <p:extLst>
      <p:ext uri="{BB962C8B-B14F-4D97-AF65-F5344CB8AC3E}">
        <p14:creationId xmlns:p14="http://schemas.microsoft.com/office/powerpoint/2010/main" val="94085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Software Processes, Everywhere, Try to Do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some smart talented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Motivate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them figure out some great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build in a coordinated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Agile a Fad?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“Agile is dumb” resources you read:</a:t>
            </a:r>
          </a:p>
          <a:p>
            <a:r>
              <a:rPr lang="en-US" dirty="0" smtClean="0"/>
              <a:t>“Agile ruined my life” is an ongoing opinion board with 120 responses.</a:t>
            </a:r>
          </a:p>
          <a:p>
            <a:pPr lvl="1"/>
            <a:r>
              <a:rPr lang="en-US" dirty="0" smtClean="0"/>
              <a:t>What is a valid criticism you read there?</a:t>
            </a:r>
          </a:p>
          <a:p>
            <a:pPr lvl="1"/>
            <a:r>
              <a:rPr lang="en-US" dirty="0" smtClean="0"/>
              <a:t>What are things that </a:t>
            </a:r>
            <a:r>
              <a:rPr lang="en-US" i="1" dirty="0" smtClean="0"/>
              <a:t>might</a:t>
            </a:r>
            <a:r>
              <a:rPr lang="en-US" dirty="0" smtClean="0"/>
              <a:t> be true, to watch out for?</a:t>
            </a:r>
          </a:p>
          <a:p>
            <a:pPr lvl="1"/>
            <a:r>
              <a:rPr lang="en-US" dirty="0" smtClean="0"/>
              <a:t>Is it “just best practices”?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your groups</a:t>
            </a:r>
            <a:r>
              <a:rPr lang="en-US" dirty="0" smtClean="0"/>
              <a:t>, describe your favorite part of this. Then, each group, tell one of these to everybody.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4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Example – </a:t>
            </a:r>
            <a:br>
              <a:rPr lang="en-US" dirty="0" smtClean="0"/>
            </a:br>
            <a:r>
              <a:rPr lang="en-US" dirty="0" smtClean="0"/>
              <a:t>Software Process at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Freedom to work on different projects</a:t>
            </a:r>
          </a:p>
          <a:p>
            <a:pPr marL="0" indent="0">
              <a:buNone/>
            </a:pPr>
            <a:r>
              <a:rPr lang="en-US" sz="2800" dirty="0" smtClean="0"/>
              <a:t>Not a lot of managers and managers also code</a:t>
            </a:r>
          </a:p>
          <a:p>
            <a:pPr marL="0" indent="0">
              <a:buNone/>
            </a:pPr>
            <a:r>
              <a:rPr lang="en-US" sz="2800" dirty="0" smtClean="0"/>
              <a:t>“Proving yourself” to other software developers extremely important</a:t>
            </a:r>
          </a:p>
          <a:p>
            <a:pPr marL="0" indent="0">
              <a:buNone/>
            </a:pPr>
            <a:r>
              <a:rPr lang="en-US" sz="2800" dirty="0" smtClean="0"/>
              <a:t>Profound tons of resources focused on you</a:t>
            </a:r>
          </a:p>
          <a:p>
            <a:pPr marL="0" indent="0">
              <a:buNone/>
            </a:pPr>
            <a:r>
              <a:rPr lang="en-US" sz="2800" dirty="0" smtClean="0"/>
              <a:t>Intense code reviews – strict guidelines</a:t>
            </a:r>
          </a:p>
        </p:txBody>
      </p:sp>
      <p:pic>
        <p:nvPicPr>
          <p:cNvPr id="5" name="Picture 4" descr="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22660"/>
            <a:ext cx="3276600" cy="21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Google Want in New Hires?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NPR </a:t>
            </a:r>
            <a:r>
              <a:rPr lang="en-US" dirty="0" smtClean="0"/>
              <a:t>Feb 27, 2014, </a:t>
            </a:r>
            <a:r>
              <a:rPr lang="en-US" dirty="0"/>
              <a:t>Harvard Business School’s Nancy Koehn was asked what Google sought in their new hires.  She said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Leaders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who can step back and let others lead,</a:t>
            </a:r>
          </a:p>
          <a:p>
            <a:pPr lvl="1"/>
            <a:r>
              <a:rPr lang="en-US" dirty="0" smtClean="0"/>
              <a:t>Humility</a:t>
            </a:r>
            <a:r>
              <a:rPr lang="en-US" dirty="0"/>
              <a:t>, and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know how to fail.</a:t>
            </a:r>
          </a:p>
        </p:txBody>
      </p:sp>
    </p:spTree>
    <p:extLst>
      <p:ext uri="{BB962C8B-B14F-4D97-AF65-F5344CB8AC3E}">
        <p14:creationId xmlns:p14="http://schemas.microsoft.com/office/powerpoint/2010/main" val="125450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horse’s mouth: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April 19, 2014 New York Times interview with Lazlo Bock, who’s in charge of Google hiring:</a:t>
            </a:r>
          </a:p>
          <a:p>
            <a:pPr lvl="1"/>
            <a:r>
              <a:rPr lang="en-US" sz="2400" dirty="0" smtClean="0"/>
              <a:t>Grit – like taking hard college programs.</a:t>
            </a:r>
          </a:p>
          <a:p>
            <a:pPr lvl="1"/>
            <a:r>
              <a:rPr lang="en-US" sz="2400" dirty="0" smtClean="0"/>
              <a:t>Ability to learn things and solve problems.</a:t>
            </a:r>
          </a:p>
          <a:p>
            <a:pPr lvl="1"/>
            <a:r>
              <a:rPr lang="en-US" sz="2400" dirty="0" smtClean="0"/>
              <a:t>Both creative and logical.</a:t>
            </a:r>
          </a:p>
          <a:p>
            <a:pPr lvl="1"/>
            <a:r>
              <a:rPr lang="en-US" sz="2400" dirty="0" smtClean="0"/>
              <a:t>Combine things from two </a:t>
            </a:r>
            <a:br>
              <a:rPr lang="en-US" sz="2400" dirty="0" smtClean="0"/>
            </a:br>
            <a:r>
              <a:rPr lang="en-US" sz="2400" dirty="0" smtClean="0"/>
              <a:t>fields.</a:t>
            </a:r>
          </a:p>
          <a:p>
            <a:pPr lvl="1"/>
            <a:r>
              <a:rPr lang="en-US" sz="2400" dirty="0" smtClean="0"/>
              <a:t>Know how and why you </a:t>
            </a:r>
            <a:br>
              <a:rPr lang="en-US" sz="2400" dirty="0" smtClean="0"/>
            </a:br>
            <a:r>
              <a:rPr lang="en-US" sz="2400" dirty="0" smtClean="0"/>
              <a:t>achieved things.</a:t>
            </a:r>
          </a:p>
          <a:p>
            <a:pPr lvl="1"/>
            <a:r>
              <a:rPr lang="en-US" sz="2400" dirty="0" smtClean="0"/>
              <a:t>Can demonstrate how to achieve value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(And … 22% have no college degree!)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29000"/>
            <a:ext cx="4114800" cy="2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1162</Words>
  <Application>Microsoft Macintosh PowerPoint</Application>
  <PresentationFormat>On-screen Show (4:3)</PresentationFormat>
  <Paragraphs>148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New Trends – Consider Google and Valve</vt:lpstr>
      <vt:lpstr>Everyone tries to predict trends driving software development</vt:lpstr>
      <vt:lpstr>Roger Pressman’s 2009 Predictions</vt:lpstr>
      <vt:lpstr>Warning</vt:lpstr>
      <vt:lpstr>All Software Processes, Everywhere, Try to Do This:</vt:lpstr>
      <vt:lpstr>Is Agile a Fad?</vt:lpstr>
      <vt:lpstr>Brief Example –  Software Process at Google</vt:lpstr>
      <vt:lpstr>What’s Google Want in New Hires?</vt:lpstr>
      <vt:lpstr>From the horse’s mouth:</vt:lpstr>
      <vt:lpstr>How do managers fare at Google?</vt:lpstr>
      <vt:lpstr>How About Video Game Companies?</vt:lpstr>
      <vt:lpstr>What are the characteristics of  Valve and Its Processes?</vt:lpstr>
      <vt:lpstr>Unique to Valve - 1</vt:lpstr>
      <vt:lpstr>Valve’s Cabal “Tip Sheet”</vt:lpstr>
      <vt:lpstr>Unique to Valve - 2</vt:lpstr>
      <vt:lpstr>Valve - How people are rated</vt:lpstr>
      <vt:lpstr>Is the end goal “startup,” not “agile”?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and Valve</dc:title>
  <dc:creator>Mike Hewner</dc:creator>
  <cp:lastModifiedBy>Steve Chenoweth</cp:lastModifiedBy>
  <cp:revision>55</cp:revision>
  <dcterms:created xsi:type="dcterms:W3CDTF">2013-10-02T20:34:03Z</dcterms:created>
  <dcterms:modified xsi:type="dcterms:W3CDTF">2015-05-15T13:57:05Z</dcterms:modified>
</cp:coreProperties>
</file>